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2"/>
  </p:notesMasterIdLst>
  <p:sldIdLst>
    <p:sldId id="256" r:id="rId2"/>
    <p:sldId id="259" r:id="rId3"/>
    <p:sldId id="262" r:id="rId4"/>
    <p:sldId id="283" r:id="rId5"/>
    <p:sldId id="258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77" r:id="rId22"/>
    <p:sldId id="278" r:id="rId23"/>
    <p:sldId id="281" r:id="rId24"/>
    <p:sldId id="279" r:id="rId25"/>
    <p:sldId id="280" r:id="rId26"/>
    <p:sldId id="282" r:id="rId27"/>
    <p:sldId id="285" r:id="rId28"/>
    <p:sldId id="286" r:id="rId29"/>
    <p:sldId id="287" r:id="rId30"/>
    <p:sldId id="288" r:id="rId31"/>
    <p:sldId id="289" r:id="rId32"/>
    <p:sldId id="291" r:id="rId33"/>
    <p:sldId id="290" r:id="rId34"/>
    <p:sldId id="292" r:id="rId35"/>
    <p:sldId id="293" r:id="rId36"/>
    <p:sldId id="294" r:id="rId37"/>
    <p:sldId id="297" r:id="rId38"/>
    <p:sldId id="298" r:id="rId39"/>
    <p:sldId id="295" r:id="rId40"/>
    <p:sldId id="296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0" autoAdjust="0"/>
    <p:restoredTop sz="95482" autoAdjust="0"/>
  </p:normalViewPr>
  <p:slideViewPr>
    <p:cSldViewPr snapToGrid="0" snapToObjects="1">
      <p:cViewPr varScale="1">
        <p:scale>
          <a:sx n="86" d="100"/>
          <a:sy n="86" d="100"/>
        </p:scale>
        <p:origin x="26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eg>
</file>

<file path=ppt/media/image10.tiff>
</file>

<file path=ppt/media/image11.png>
</file>

<file path=ppt/media/image12.png>
</file>

<file path=ppt/media/image13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8EFCD-97A8-664E-9C6D-FC2A39B17F01}" type="datetimeFigureOut">
              <a:rPr lang="en-CN" smtClean="0"/>
              <a:t>07/28/2020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2D2DF1-615D-1046-8FBE-B31EE1E45EC2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85097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enku.baidu.com/view/fe8255d1b9f3f90f76c61b83.html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d3z.com/html/201406/744.html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/>
              <a:t>工作学习以后需要的不是休息，而是调整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调整不一定是睡觉，可以是做别的事情。打篮球，做家务，逛街，学英语，学电脑，看书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每天工作十小时，是人生进入新阶段的开始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学会利用资源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23218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030775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10087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71081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/>
              <a:t>有多少是自己安排的？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课程是很重要，但有更重要的内容。很多人课程这一关都没过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你确定现在的课程是必修的吗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4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2321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高一</a:t>
            </a:r>
            <a:r>
              <a:rPr lang="zh-CN" altLang="en-US" dirty="0"/>
              <a:t>：顶级学校，更好的综合素质。但是不懂得判断和分析，没有基本常识。不知道打破常规。</a:t>
            </a:r>
            <a:endParaRPr lang="en-US" altLang="zh-CN" dirty="0"/>
          </a:p>
          <a:p>
            <a:r>
              <a:rPr lang="zh-CN" altLang="en-US" dirty="0"/>
              <a:t>每天工作十小时：那我到底应该做什么？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51227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什么样的高中能考上什么样的大学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99089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大学具体分类</a:t>
            </a:r>
          </a:p>
          <a:p>
            <a:r>
              <a:rPr lang="en-US" dirty="0">
                <a:hlinkClick r:id="rId3"/>
              </a:rPr>
              <a:t>https://wenku.baidu.com/view/fe8255d1b9f3f90f76c61b83.html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73015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第一与第二的差别是巨大的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对于很多一次性的资源，首选都是第一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13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06570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14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02906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http://www.sd3z.com/html/201406/744.html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642583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D2DF1-615D-1046-8FBE-B31EE1E45EC2}" type="slidenum">
              <a:rPr lang="en-CN" smtClean="0"/>
              <a:t>16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86949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7/28/2020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AE8B-F04B-3740-8F2F-AB8D7959AE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N" dirty="0"/>
              <a:t>学业导航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9F14D5-ABC8-7748-AF2E-601B0FC94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dirty="0"/>
              <a:t>2020/07/22 </a:t>
            </a:r>
            <a:r>
              <a:rPr lang="zh-CN" altLang="en-US" dirty="0"/>
              <a:t>周三 上午</a:t>
            </a:r>
            <a:r>
              <a:rPr lang="en-US" altLang="zh-CN" dirty="0"/>
              <a:t>9:30-11:00</a:t>
            </a:r>
          </a:p>
          <a:p>
            <a:r>
              <a:rPr lang="en-US" dirty="0" err="1"/>
              <a:t>腾讯会议</a:t>
            </a:r>
            <a:r>
              <a:rPr lang="zh-CN" altLang="en-US" dirty="0"/>
              <a:t> </a:t>
            </a:r>
            <a:r>
              <a:rPr lang="en-US" dirty="0"/>
              <a:t>ID</a:t>
            </a:r>
            <a:r>
              <a:rPr lang="zh-CN" altLang="en-US" dirty="0"/>
              <a:t>：</a:t>
            </a:r>
            <a:r>
              <a:rPr lang="en-US" altLang="zh-CN" dirty="0"/>
              <a:t>569 075 541</a:t>
            </a:r>
          </a:p>
          <a:p>
            <a:r>
              <a:rPr lang="en-US" dirty="0" err="1"/>
              <a:t>扫描二维码查看课程网站和网课教室</a:t>
            </a:r>
            <a:endParaRPr lang="en-CN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809DD9A-2EBC-B14F-9900-292DBC4AA6BB}"/>
              </a:ext>
            </a:extLst>
          </p:cNvPr>
          <p:cNvSpPr txBox="1">
            <a:spLocks/>
          </p:cNvSpPr>
          <p:nvPr/>
        </p:nvSpPr>
        <p:spPr>
          <a:xfrm>
            <a:off x="1024436" y="4892923"/>
            <a:ext cx="5357600" cy="1160213"/>
          </a:xfrm>
          <a:prstGeom prst="rect">
            <a:avLst/>
          </a:prstGeom>
        </p:spPr>
        <p:txBody>
          <a:bodyPr vert="horz" lIns="91440" tIns="0" rIns="91440" bIns="45720" rtlCol="0" anchor="b">
            <a:norm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912556-4670-0B49-A145-4D03EED82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203" y="4982194"/>
            <a:ext cx="1297168" cy="12971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EF5DDF-4829-DC4C-B572-A693F8D83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706" y="4982194"/>
            <a:ext cx="1297168" cy="129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339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自我分析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兴趣</a:t>
            </a:r>
            <a:endParaRPr lang="en-US" altLang="zh-CN" sz="3200" dirty="0"/>
          </a:p>
          <a:p>
            <a:r>
              <a:rPr lang="zh-CN" altLang="en-US" sz="3200" dirty="0"/>
              <a:t>能力培养</a:t>
            </a:r>
            <a:endParaRPr lang="en-US" altLang="zh-CN" sz="3200" dirty="0"/>
          </a:p>
          <a:p>
            <a:r>
              <a:rPr lang="zh-CN" altLang="en-US" sz="3200" dirty="0"/>
              <a:t>个人特质</a:t>
            </a:r>
            <a:endParaRPr lang="en-US" altLang="zh-CN" sz="3200" dirty="0"/>
          </a:p>
          <a:p>
            <a:r>
              <a:rPr lang="zh-CN" altLang="en-US" sz="3200" dirty="0"/>
              <a:t>价值观</a:t>
            </a:r>
            <a:endParaRPr lang="en-US" altLang="zh-CN" sz="3200" dirty="0"/>
          </a:p>
          <a:p>
            <a:r>
              <a:rPr lang="zh-CN" altLang="en-US" sz="3200" dirty="0"/>
              <a:t>胜任能力：优势、劣势</a:t>
            </a:r>
          </a:p>
        </p:txBody>
      </p:sp>
    </p:spTree>
    <p:extLst>
      <p:ext uri="{BB962C8B-B14F-4D97-AF65-F5344CB8AC3E}">
        <p14:creationId xmlns:p14="http://schemas.microsoft.com/office/powerpoint/2010/main" val="3514708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大学分析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大学分类和分级</a:t>
            </a:r>
            <a:endParaRPr lang="en-US" altLang="zh-CN" sz="3200" dirty="0"/>
          </a:p>
          <a:p>
            <a:r>
              <a:rPr lang="zh-CN" altLang="en-US" sz="3200" dirty="0"/>
              <a:t>高中分类</a:t>
            </a:r>
            <a:endParaRPr lang="en-US" altLang="zh-CN" sz="3200" dirty="0"/>
          </a:p>
          <a:p>
            <a:r>
              <a:rPr lang="zh-CN" altLang="en-US" sz="3200" dirty="0"/>
              <a:t>高中与大学之间的对应关系</a:t>
            </a:r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807040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大学分类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高考分数线：一本、二本、三本、高职院校</a:t>
            </a:r>
            <a:endParaRPr lang="en-US" altLang="zh-CN" sz="3200" dirty="0"/>
          </a:p>
          <a:p>
            <a:r>
              <a:rPr lang="zh-CN" altLang="en-US" sz="3200" dirty="0"/>
              <a:t>学科专业：综合类、文理类、理科类、文科类、理学类、工学类、农学类、医学类、法学类、文学类、管理类、体育类、艺术类等</a:t>
            </a:r>
            <a:r>
              <a:rPr lang="en-US" altLang="zh-CN" sz="3200" dirty="0"/>
              <a:t>13</a:t>
            </a:r>
            <a:r>
              <a:rPr lang="zh-CN" altLang="en-US" sz="3200" dirty="0"/>
              <a:t>类</a:t>
            </a:r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0350603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601E-E8CC-9347-8BB4-A147D031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6AC78F-DA04-9746-A6A0-BFE64DAB1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3374" y="1758837"/>
            <a:ext cx="2603500" cy="31242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7EE05-4297-7846-89B3-3EF8A7B87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98910" y="5457867"/>
            <a:ext cx="8330965" cy="2386397"/>
          </a:xfrm>
        </p:spPr>
        <p:txBody>
          <a:bodyPr>
            <a:normAutofit/>
          </a:bodyPr>
          <a:lstStyle/>
          <a:p>
            <a:r>
              <a:rPr lang="en-CN" sz="2400" dirty="0"/>
              <a:t>分类依据</a:t>
            </a:r>
            <a:r>
              <a:rPr lang="zh-CN" altLang="en-US" sz="2400" dirty="0"/>
              <a:t>：</a:t>
            </a:r>
            <a:r>
              <a:rPr lang="en-CN" sz="2400" dirty="0"/>
              <a:t>资源与环境</a:t>
            </a:r>
            <a:r>
              <a:rPr lang="zh-CN" altLang="en-US" sz="2400" dirty="0"/>
              <a:t>，第一与第二的差别</a:t>
            </a:r>
            <a:endParaRPr lang="en-CN" sz="24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F926232-D406-8442-BF34-8EB5E2325C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61443" y="1222805"/>
            <a:ext cx="7346479" cy="392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123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高中分类</a:t>
            </a:r>
            <a:r>
              <a:rPr lang="zh-CN" altLang="en-US" dirty="0"/>
              <a:t>（湖南）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长沙四大名校</a:t>
            </a:r>
            <a:endParaRPr lang="en-US" altLang="zh-CN" sz="3200" dirty="0"/>
          </a:p>
          <a:p>
            <a:r>
              <a:rPr lang="zh-CN" altLang="en-US" sz="3200" dirty="0"/>
              <a:t>邵东一中</a:t>
            </a:r>
            <a:endParaRPr lang="en-US" altLang="zh-CN" sz="3200" dirty="0"/>
          </a:p>
          <a:p>
            <a:r>
              <a:rPr lang="zh-CN" altLang="en-US" sz="3200" dirty="0"/>
              <a:t>邵东三中</a:t>
            </a:r>
            <a:endParaRPr lang="en-US" altLang="zh-CN" sz="3200" dirty="0"/>
          </a:p>
          <a:p>
            <a:r>
              <a:rPr lang="zh-CN" altLang="en-US" sz="3200" dirty="0"/>
              <a:t>十中，四中，创新，振华</a:t>
            </a:r>
            <a:endParaRPr lang="en-US" altLang="zh-CN" sz="3200" dirty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98848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高中分类</a:t>
            </a:r>
            <a:r>
              <a:rPr lang="zh-CN" altLang="en-US" dirty="0"/>
              <a:t>（湖南）</a:t>
            </a:r>
            <a:endParaRPr lang="en-C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161D23-D647-364C-8E1C-57719EBE5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0" y="203329"/>
            <a:ext cx="5235191" cy="33639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79160E-3344-474B-BFE5-EBFED33B1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1861" y="306369"/>
            <a:ext cx="4303681" cy="5743575"/>
          </a:xfrm>
          <a:prstGeom prst="rect">
            <a:avLst/>
          </a:prstGeom>
        </p:spPr>
      </p:pic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63765D5B-F8DA-1846-A588-FA9BA902E9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4233" y="3702454"/>
            <a:ext cx="5138724" cy="263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93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高中</a:t>
            </a:r>
            <a:r>
              <a:rPr lang="en-US" altLang="zh-CN" dirty="0"/>
              <a:t>-</a:t>
            </a:r>
            <a:r>
              <a:rPr lang="zh-CN" altLang="en-US" dirty="0"/>
              <a:t>大学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湖南</a:t>
            </a:r>
            <a:endParaRPr lang="en-US" altLang="zh-CN" sz="3200" dirty="0"/>
          </a:p>
          <a:p>
            <a:r>
              <a:rPr lang="zh-CN" altLang="en-US" sz="3200" dirty="0"/>
              <a:t>省排名</a:t>
            </a:r>
          </a:p>
        </p:txBody>
      </p:sp>
      <p:pic>
        <p:nvPicPr>
          <p:cNvPr id="5" name="Picture 4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459DEF42-8084-4B45-8E92-0B039CD78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792" y="0"/>
            <a:ext cx="39744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102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高中</a:t>
            </a:r>
            <a:r>
              <a:rPr lang="en-US" altLang="zh-CN" dirty="0"/>
              <a:t>-</a:t>
            </a:r>
            <a:r>
              <a:rPr lang="zh-CN" altLang="en-US" dirty="0"/>
              <a:t>大学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邵东一中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A92FC5-7592-D041-81D8-32C3ADB61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0" y="508000"/>
            <a:ext cx="35560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07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N" dirty="0"/>
              <a:t>高中</a:t>
            </a:r>
            <a:r>
              <a:rPr lang="en-US" altLang="zh-CN" dirty="0"/>
              <a:t>-</a:t>
            </a:r>
            <a:r>
              <a:rPr lang="zh-CN" altLang="en-US" dirty="0"/>
              <a:t>大学</a:t>
            </a:r>
            <a:br>
              <a:rPr lang="en-US" altLang="zh-CN" dirty="0"/>
            </a:br>
            <a:r>
              <a:rPr lang="zh-CN" altLang="en-US" dirty="0"/>
              <a:t>什么样的校排名和班级排名能上这样的学校？</a:t>
            </a:r>
            <a:br>
              <a:rPr lang="en-US" altLang="zh-CN" dirty="0"/>
            </a:br>
            <a:r>
              <a:rPr lang="zh-CN" altLang="en-US" dirty="0"/>
              <a:t>一中</a:t>
            </a:r>
            <a:r>
              <a:rPr lang="en-US" altLang="zh-CN" dirty="0"/>
              <a:t>-</a:t>
            </a:r>
            <a:r>
              <a:rPr lang="zh-CN" altLang="en-US" dirty="0"/>
              <a:t>三中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浙江大学</a:t>
            </a:r>
            <a:endParaRPr lang="en-US" altLang="zh-CN" sz="3200" dirty="0"/>
          </a:p>
          <a:p>
            <a:r>
              <a:rPr lang="zh-CN" altLang="en-US" sz="3200" dirty="0"/>
              <a:t>中南大学</a:t>
            </a:r>
            <a:endParaRPr lang="en-US" altLang="zh-CN" sz="3200" dirty="0"/>
          </a:p>
          <a:p>
            <a:r>
              <a:rPr lang="zh-CN" altLang="en-US" sz="3200" dirty="0"/>
              <a:t>湘潭大学</a:t>
            </a:r>
            <a:endParaRPr lang="en-US" altLang="zh-CN" sz="3200" dirty="0"/>
          </a:p>
          <a:p>
            <a:r>
              <a:rPr lang="zh-CN" altLang="en-US" sz="3200" dirty="0"/>
              <a:t>邵阳学院</a:t>
            </a:r>
          </a:p>
        </p:txBody>
      </p:sp>
    </p:spTree>
    <p:extLst>
      <p:ext uri="{BB962C8B-B14F-4D97-AF65-F5344CB8AC3E}">
        <p14:creationId xmlns:p14="http://schemas.microsoft.com/office/powerpoint/2010/main" val="914580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N" dirty="0"/>
              <a:t>初中</a:t>
            </a:r>
            <a:r>
              <a:rPr lang="en-US" altLang="zh-CN" dirty="0"/>
              <a:t>-</a:t>
            </a:r>
            <a:r>
              <a:rPr lang="en-CN" dirty="0"/>
              <a:t>高中</a:t>
            </a:r>
            <a:br>
              <a:rPr lang="en-CN" dirty="0"/>
            </a:br>
            <a:r>
              <a:rPr lang="en-CN" dirty="0"/>
              <a:t>什么样的校排名和班级排名能进一中和三中</a:t>
            </a:r>
            <a:br>
              <a:rPr lang="en-CN" dirty="0"/>
            </a:br>
            <a:r>
              <a:rPr lang="en-CN" dirty="0"/>
              <a:t>拔尖考试呢</a:t>
            </a:r>
            <a:r>
              <a:rPr lang="zh-CN" altLang="en-US" dirty="0"/>
              <a:t>？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一中</a:t>
            </a:r>
            <a:endParaRPr lang="en-US" altLang="zh-CN" sz="3200" dirty="0"/>
          </a:p>
          <a:p>
            <a:r>
              <a:rPr lang="zh-CN" altLang="en-US" sz="3200" dirty="0"/>
              <a:t>三中</a:t>
            </a:r>
          </a:p>
        </p:txBody>
      </p:sp>
    </p:spTree>
    <p:extLst>
      <p:ext uri="{BB962C8B-B14F-4D97-AF65-F5344CB8AC3E}">
        <p14:creationId xmlns:p14="http://schemas.microsoft.com/office/powerpoint/2010/main" val="1781403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概念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en-CN" sz="3600" dirty="0"/>
              <a:t>什么是休息和调节</a:t>
            </a:r>
            <a:r>
              <a:rPr lang="zh-CN" altLang="en-US" sz="3600" dirty="0"/>
              <a:t>？</a:t>
            </a:r>
            <a:endParaRPr lang="en-US" altLang="zh-CN" sz="3600" dirty="0"/>
          </a:p>
          <a:p>
            <a:r>
              <a:rPr lang="zh-CN" altLang="en-US" sz="3600" dirty="0"/>
              <a:t>每天工作十小时</a:t>
            </a:r>
            <a:endParaRPr lang="en-US" altLang="zh-CN" sz="3600" dirty="0"/>
          </a:p>
          <a:p>
            <a:r>
              <a:rPr lang="zh-CN" altLang="en-US" sz="3600" dirty="0"/>
              <a:t>资源（目标，方法）</a:t>
            </a:r>
            <a:endParaRPr lang="en-US" altLang="zh-CN" sz="3600" dirty="0"/>
          </a:p>
          <a:p>
            <a:r>
              <a:rPr lang="zh-CN" altLang="en-US" sz="3600"/>
              <a:t>方向比努力更重要</a:t>
            </a:r>
            <a:endParaRPr lang="en-CN" sz="3600" dirty="0"/>
          </a:p>
        </p:txBody>
      </p:sp>
    </p:spTree>
    <p:extLst>
      <p:ext uri="{BB962C8B-B14F-4D97-AF65-F5344CB8AC3E}">
        <p14:creationId xmlns:p14="http://schemas.microsoft.com/office/powerpoint/2010/main" val="11088151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目标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排名</a:t>
            </a:r>
            <a:endParaRPr lang="en-US" altLang="zh-CN" sz="3200" dirty="0"/>
          </a:p>
          <a:p>
            <a:pPr lvl="1"/>
            <a:r>
              <a:rPr lang="zh-CN" altLang="en-US" sz="3000" dirty="0"/>
              <a:t>学校</a:t>
            </a:r>
            <a:endParaRPr lang="en-US" altLang="zh-CN" sz="3000" dirty="0"/>
          </a:p>
          <a:p>
            <a:pPr lvl="1"/>
            <a:r>
              <a:rPr lang="zh-CN" altLang="en-US" sz="3000" dirty="0"/>
              <a:t>班级</a:t>
            </a:r>
            <a:endParaRPr lang="en-US" altLang="zh-CN" sz="3000" dirty="0"/>
          </a:p>
        </p:txBody>
      </p:sp>
    </p:spTree>
    <p:extLst>
      <p:ext uri="{BB962C8B-B14F-4D97-AF65-F5344CB8AC3E}">
        <p14:creationId xmlns:p14="http://schemas.microsoft.com/office/powerpoint/2010/main" val="32198500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学业规划结构组成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自我</a:t>
            </a:r>
            <a:r>
              <a:rPr lang="zh-CN" altLang="en-US" sz="3200" dirty="0"/>
              <a:t>分析</a:t>
            </a:r>
            <a:endParaRPr lang="en-US" altLang="zh-CN" sz="3200" dirty="0"/>
          </a:p>
          <a:p>
            <a:r>
              <a:rPr lang="zh-CN" altLang="en-US" sz="3200" dirty="0"/>
              <a:t>大学分析</a:t>
            </a:r>
            <a:endParaRPr lang="en-US" altLang="zh-CN" sz="3200" dirty="0"/>
          </a:p>
          <a:p>
            <a:r>
              <a:rPr lang="zh-CN" altLang="en-US" sz="3200" dirty="0"/>
              <a:t>计划实施</a:t>
            </a:r>
            <a:endParaRPr lang="en-US" altLang="zh-CN" sz="3200" dirty="0"/>
          </a:p>
          <a:p>
            <a:r>
              <a:rPr lang="zh-CN" altLang="en-US" sz="3200" dirty="0"/>
              <a:t>评估调整</a:t>
            </a:r>
          </a:p>
        </p:txBody>
      </p:sp>
    </p:spTree>
    <p:extLst>
      <p:ext uri="{BB962C8B-B14F-4D97-AF65-F5344CB8AC3E}">
        <p14:creationId xmlns:p14="http://schemas.microsoft.com/office/powerpoint/2010/main" val="1947530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计划实施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 lnSpcReduction="10000"/>
          </a:bodyPr>
          <a:lstStyle/>
          <a:p>
            <a:r>
              <a:rPr lang="zh-CN" altLang="en-US" sz="3200" dirty="0"/>
              <a:t>长期目标（</a:t>
            </a:r>
            <a:r>
              <a:rPr lang="en-US" altLang="zh-CN" sz="3200" dirty="0"/>
              <a:t>5-10</a:t>
            </a:r>
            <a:r>
              <a:rPr lang="zh-CN" altLang="en-US" sz="3200" dirty="0"/>
              <a:t>年）</a:t>
            </a:r>
            <a:endParaRPr lang="en-US" altLang="zh-CN" sz="3200" dirty="0"/>
          </a:p>
          <a:p>
            <a:r>
              <a:rPr lang="zh-CN" altLang="en-US" sz="3200" dirty="0"/>
              <a:t>中期目标（</a:t>
            </a:r>
            <a:r>
              <a:rPr lang="en-US" altLang="zh-CN" sz="3200" dirty="0"/>
              <a:t>2</a:t>
            </a:r>
            <a:r>
              <a:rPr lang="zh-CN" altLang="en-US" sz="3200" dirty="0"/>
              <a:t>年）</a:t>
            </a:r>
            <a:endParaRPr lang="en-US" altLang="zh-CN" sz="3200" dirty="0"/>
          </a:p>
          <a:p>
            <a:r>
              <a:rPr lang="zh-CN" altLang="en-US" sz="3200" dirty="0"/>
              <a:t>短期目标</a:t>
            </a:r>
            <a:endParaRPr lang="en-US" altLang="zh-CN" sz="3200" dirty="0"/>
          </a:p>
          <a:p>
            <a:pPr lvl="1"/>
            <a:r>
              <a:rPr lang="zh-CN" altLang="en-US" sz="3000" dirty="0"/>
              <a:t>学期</a:t>
            </a:r>
            <a:endParaRPr lang="en-US" altLang="zh-CN" sz="3000" dirty="0"/>
          </a:p>
          <a:p>
            <a:pPr lvl="1"/>
            <a:r>
              <a:rPr lang="zh-CN" altLang="en-US" sz="3000" dirty="0"/>
              <a:t>一个月</a:t>
            </a:r>
            <a:endParaRPr lang="en-US" altLang="zh-CN" sz="3000" dirty="0"/>
          </a:p>
          <a:p>
            <a:pPr lvl="1"/>
            <a:r>
              <a:rPr lang="zh-CN" altLang="en-US" sz="3000" dirty="0"/>
              <a:t>一周</a:t>
            </a:r>
          </a:p>
        </p:txBody>
      </p:sp>
    </p:spTree>
    <p:extLst>
      <p:ext uri="{BB962C8B-B14F-4D97-AF65-F5344CB8AC3E}">
        <p14:creationId xmlns:p14="http://schemas.microsoft.com/office/powerpoint/2010/main" val="2467759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计划实施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sz="3200" dirty="0"/>
              <a:t>短期目标</a:t>
            </a:r>
            <a:endParaRPr lang="en-US" altLang="zh-CN" sz="3200" dirty="0"/>
          </a:p>
          <a:p>
            <a:pPr lvl="1"/>
            <a:r>
              <a:rPr lang="zh-CN" altLang="en-US" sz="3000" dirty="0"/>
              <a:t>学期</a:t>
            </a:r>
            <a:endParaRPr lang="en-US" altLang="zh-CN" sz="3000" dirty="0"/>
          </a:p>
          <a:p>
            <a:pPr lvl="1"/>
            <a:r>
              <a:rPr lang="zh-CN" altLang="en-US" sz="3000" dirty="0"/>
              <a:t>一个月</a:t>
            </a:r>
            <a:endParaRPr lang="en-US" altLang="zh-CN" sz="3000" dirty="0"/>
          </a:p>
          <a:p>
            <a:pPr lvl="1"/>
            <a:r>
              <a:rPr lang="zh-CN" altLang="en-US" sz="3000" dirty="0"/>
              <a:t>一周</a:t>
            </a:r>
            <a:endParaRPr lang="en-US" altLang="zh-CN" sz="3000" dirty="0"/>
          </a:p>
          <a:p>
            <a:r>
              <a:rPr lang="zh-CN" altLang="en-US" sz="3200" dirty="0"/>
              <a:t>具体</a:t>
            </a:r>
            <a:endParaRPr lang="en-US" altLang="zh-CN" sz="3200" dirty="0"/>
          </a:p>
          <a:p>
            <a:pPr lvl="1"/>
            <a:r>
              <a:rPr lang="zh-CN" altLang="en-US" sz="3000" dirty="0"/>
              <a:t>科目</a:t>
            </a:r>
            <a:endParaRPr lang="en-US" altLang="zh-CN" sz="3000" dirty="0"/>
          </a:p>
          <a:p>
            <a:pPr lvl="1"/>
            <a:r>
              <a:rPr lang="zh-CN" altLang="en-US" sz="3000" dirty="0"/>
              <a:t>时间段</a:t>
            </a:r>
          </a:p>
        </p:txBody>
      </p:sp>
    </p:spTree>
    <p:extLst>
      <p:ext uri="{BB962C8B-B14F-4D97-AF65-F5344CB8AC3E}">
        <p14:creationId xmlns:p14="http://schemas.microsoft.com/office/powerpoint/2010/main" val="2850285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评估调整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136361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学业规划结构组成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自我</a:t>
            </a:r>
            <a:r>
              <a:rPr lang="zh-CN" altLang="en-US" sz="3200" dirty="0"/>
              <a:t>分析</a:t>
            </a:r>
            <a:endParaRPr lang="en-US" altLang="zh-CN" sz="3200" dirty="0"/>
          </a:p>
          <a:p>
            <a:r>
              <a:rPr lang="zh-CN" altLang="en-US" sz="3200" dirty="0"/>
              <a:t>大学分析</a:t>
            </a:r>
            <a:endParaRPr lang="en-US" altLang="zh-CN" sz="3200" dirty="0"/>
          </a:p>
          <a:p>
            <a:r>
              <a:rPr lang="zh-CN" altLang="en-US" sz="3200" dirty="0"/>
              <a:t>计划实施</a:t>
            </a:r>
            <a:endParaRPr lang="en-US" altLang="zh-CN" sz="3200" dirty="0"/>
          </a:p>
          <a:p>
            <a:r>
              <a:rPr lang="zh-CN" altLang="en-US" sz="3200" dirty="0"/>
              <a:t>评估调整</a:t>
            </a:r>
          </a:p>
        </p:txBody>
      </p:sp>
    </p:spTree>
    <p:extLst>
      <p:ext uri="{BB962C8B-B14F-4D97-AF65-F5344CB8AC3E}">
        <p14:creationId xmlns:p14="http://schemas.microsoft.com/office/powerpoint/2010/main" val="11159558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作业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完成学业规划报告以及相关数据收集，可以团队合作</a:t>
            </a:r>
            <a:endParaRPr lang="en-US" altLang="zh-CN" sz="3200" dirty="0"/>
          </a:p>
          <a:p>
            <a:r>
              <a:rPr lang="zh-CN" altLang="en-CN" sz="3200" dirty="0"/>
              <a:t>制作</a:t>
            </a:r>
            <a:r>
              <a:rPr lang="en-US" altLang="zh-CN" sz="3200" dirty="0"/>
              <a:t>PPT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413731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AE8B-F04B-3740-8F2F-AB8D7959AE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N" dirty="0"/>
              <a:t>学业导航</a:t>
            </a:r>
            <a:r>
              <a:rPr lang="en-US" dirty="0"/>
              <a:t>2</a:t>
            </a:r>
            <a:br>
              <a:rPr lang="en-US" dirty="0"/>
            </a:br>
            <a:r>
              <a:rPr lang="zh-CN" altLang="en-US" dirty="0"/>
              <a:t>具体分析</a:t>
            </a:r>
            <a:endParaRPr lang="en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9F14D5-ABC8-7748-AF2E-601B0FC94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2020/07/24 </a:t>
            </a:r>
            <a:r>
              <a:rPr lang="zh-CN" altLang="en-US" dirty="0"/>
              <a:t>周五 上午</a:t>
            </a:r>
            <a:r>
              <a:rPr lang="en-US" altLang="zh-CN" dirty="0"/>
              <a:t>9:30-11:00</a:t>
            </a:r>
          </a:p>
          <a:p>
            <a:r>
              <a:rPr lang="en-US" dirty="0" err="1"/>
              <a:t>扫描二维码查看课程网站和网课教室</a:t>
            </a:r>
            <a:endParaRPr lang="en-CN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809DD9A-2EBC-B14F-9900-292DBC4AA6BB}"/>
              </a:ext>
            </a:extLst>
          </p:cNvPr>
          <p:cNvSpPr txBox="1">
            <a:spLocks/>
          </p:cNvSpPr>
          <p:nvPr/>
        </p:nvSpPr>
        <p:spPr>
          <a:xfrm>
            <a:off x="1024436" y="4892923"/>
            <a:ext cx="5357600" cy="1160213"/>
          </a:xfrm>
          <a:prstGeom prst="rect">
            <a:avLst/>
          </a:prstGeom>
        </p:spPr>
        <p:txBody>
          <a:bodyPr vert="horz" lIns="91440" tIns="0" rIns="91440" bIns="45720" rtlCol="0" anchor="b">
            <a:norm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912556-4670-0B49-A145-4D03EED82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203" y="5339876"/>
            <a:ext cx="1297168" cy="129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5582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目标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sz="3200" dirty="0"/>
              <a:t>没有目标：</a:t>
            </a:r>
            <a:endParaRPr lang="en-US" altLang="zh-CN" sz="3200" dirty="0"/>
          </a:p>
          <a:p>
            <a:pPr lvl="1"/>
            <a:r>
              <a:rPr lang="zh-CN" altLang="en-US" sz="3000" dirty="0"/>
              <a:t>还行，还可以，差不多</a:t>
            </a:r>
            <a:endParaRPr lang="en-US" altLang="zh-CN" sz="3000" dirty="0"/>
          </a:p>
          <a:p>
            <a:pPr lvl="1"/>
            <a:r>
              <a:rPr lang="zh-CN" altLang="en-US" sz="3000" dirty="0"/>
              <a:t>向下看：这个不行但是那个还可以，这个比人差但是那个比人好</a:t>
            </a:r>
            <a:endParaRPr lang="en-US" altLang="zh-CN" sz="3000" dirty="0"/>
          </a:p>
          <a:p>
            <a:r>
              <a:rPr lang="zh-CN" altLang="en-US" sz="3200" dirty="0"/>
              <a:t>有目标：</a:t>
            </a:r>
            <a:endParaRPr lang="en-US" altLang="zh-CN" sz="3200" dirty="0"/>
          </a:p>
          <a:p>
            <a:pPr lvl="1"/>
            <a:r>
              <a:rPr lang="zh-CN" altLang="en-US" sz="3000" dirty="0"/>
              <a:t>这个有问题，那个不太好</a:t>
            </a:r>
            <a:endParaRPr lang="en-US" altLang="zh-CN" sz="3000" dirty="0"/>
          </a:p>
          <a:p>
            <a:pPr lvl="1"/>
            <a:r>
              <a:rPr lang="zh-CN" altLang="en-US" sz="3000" dirty="0"/>
              <a:t>向上看：这个我还可以提高一些，那个我还与</a:t>
            </a:r>
            <a:r>
              <a:rPr lang="en-US" altLang="zh-CN" sz="3000" dirty="0"/>
              <a:t>XX</a:t>
            </a:r>
            <a:r>
              <a:rPr lang="zh-CN" altLang="en-US" sz="3000" dirty="0"/>
              <a:t>有差距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040999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具体学习计划范例</a:t>
            </a:r>
            <a:endParaRPr lang="en-CN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1D59ACF7-D28C-475D-93FB-0B3AF16640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3775372"/>
              </p:ext>
            </p:extLst>
          </p:nvPr>
        </p:nvGraphicFramePr>
        <p:xfrm>
          <a:off x="2773363" y="2052638"/>
          <a:ext cx="7796210" cy="2991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9242">
                  <a:extLst>
                    <a:ext uri="{9D8B030D-6E8A-4147-A177-3AD203B41FA5}">
                      <a16:colId xmlns:a16="http://schemas.microsoft.com/office/drawing/2014/main" val="1785405488"/>
                    </a:ext>
                  </a:extLst>
                </a:gridCol>
                <a:gridCol w="1559242">
                  <a:extLst>
                    <a:ext uri="{9D8B030D-6E8A-4147-A177-3AD203B41FA5}">
                      <a16:colId xmlns:a16="http://schemas.microsoft.com/office/drawing/2014/main" val="181240969"/>
                    </a:ext>
                  </a:extLst>
                </a:gridCol>
                <a:gridCol w="1559242">
                  <a:extLst>
                    <a:ext uri="{9D8B030D-6E8A-4147-A177-3AD203B41FA5}">
                      <a16:colId xmlns:a16="http://schemas.microsoft.com/office/drawing/2014/main" val="2305281956"/>
                    </a:ext>
                  </a:extLst>
                </a:gridCol>
                <a:gridCol w="1559242">
                  <a:extLst>
                    <a:ext uri="{9D8B030D-6E8A-4147-A177-3AD203B41FA5}">
                      <a16:colId xmlns:a16="http://schemas.microsoft.com/office/drawing/2014/main" val="4073042251"/>
                    </a:ext>
                  </a:extLst>
                </a:gridCol>
                <a:gridCol w="1559242">
                  <a:extLst>
                    <a:ext uri="{9D8B030D-6E8A-4147-A177-3AD203B41FA5}">
                      <a16:colId xmlns:a16="http://schemas.microsoft.com/office/drawing/2014/main" val="29483898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高一期末成绩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项目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altLang="en-US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学习策略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目标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60422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语文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103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altLang="en-US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看哪些书？背哪些课文？做哪些练习？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4464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数学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66.5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78930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英语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语法填空5，作文5-10，其他。。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altLang="en-US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几天背一次单词？每次背多少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120-130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27721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物理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55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选择题5，大题10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60-70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428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。。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3353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214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总分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658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zh-CN" sz="12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297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867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4B729-9AAF-DA45-9B9F-84E65F70E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班上第一</a:t>
            </a:r>
            <a:r>
              <a:rPr lang="en-US" altLang="zh-CN" sz="3600" dirty="0"/>
              <a:t>10-20%</a:t>
            </a:r>
            <a:endParaRPr lang="en-CN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7926A0-6E99-B649-83CF-19912800CF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0544" y="1205706"/>
            <a:ext cx="4445000" cy="44450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7EC9ED-7940-664B-9E02-17DDDA92739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50%</a:t>
            </a:r>
          </a:p>
          <a:p>
            <a:r>
              <a:rPr lang="zh-CN" altLang="en-US" sz="3200" dirty="0"/>
              <a:t>清北</a:t>
            </a:r>
            <a:endParaRPr lang="en-CN" sz="3200" dirty="0"/>
          </a:p>
        </p:txBody>
      </p:sp>
    </p:spTree>
    <p:extLst>
      <p:ext uri="{BB962C8B-B14F-4D97-AF65-F5344CB8AC3E}">
        <p14:creationId xmlns:p14="http://schemas.microsoft.com/office/powerpoint/2010/main" val="8628354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阅读</a:t>
            </a:r>
            <a:br>
              <a:rPr lang="en-US" altLang="zh-CN" dirty="0"/>
            </a:br>
            <a:r>
              <a:rPr lang="zh-CN" altLang="en-US" dirty="0"/>
              <a:t>创建自己的列表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sz="3200" dirty="0"/>
              <a:t>在书中探索古人今人的人生</a:t>
            </a:r>
            <a:endParaRPr lang="en-US" altLang="zh-CN" sz="3200" dirty="0"/>
          </a:p>
          <a:p>
            <a:r>
              <a:rPr lang="zh-CN" altLang="en-US" sz="3200" dirty="0"/>
              <a:t>方法类：</a:t>
            </a:r>
            <a:r>
              <a:rPr lang="en-US" altLang="zh-CN" sz="3200" dirty="0"/>
              <a:t>《</a:t>
            </a:r>
            <a:r>
              <a:rPr lang="zh-CN" altLang="en-US" sz="3200" dirty="0"/>
              <a:t>在北大等你</a:t>
            </a:r>
            <a:r>
              <a:rPr lang="en-US" altLang="zh-CN" sz="3200" dirty="0"/>
              <a:t>》《</a:t>
            </a:r>
            <a:r>
              <a:rPr lang="zh-CN" altLang="en-US" sz="3200" dirty="0"/>
              <a:t>学术的进步</a:t>
            </a:r>
            <a:r>
              <a:rPr lang="en-US" altLang="zh-CN" sz="3200" dirty="0"/>
              <a:t>》《</a:t>
            </a:r>
            <a:r>
              <a:rPr lang="zh-CN" altLang="en-US" sz="3200" dirty="0"/>
              <a:t>形而上学</a:t>
            </a:r>
            <a:r>
              <a:rPr lang="en-US" altLang="zh-CN" sz="3200" dirty="0"/>
              <a:t>》</a:t>
            </a:r>
          </a:p>
          <a:p>
            <a:r>
              <a:rPr lang="zh-CN" altLang="en-US" sz="3200" dirty="0"/>
              <a:t>素材类：</a:t>
            </a:r>
            <a:r>
              <a:rPr lang="en-US" altLang="zh-CN" sz="3200" dirty="0"/>
              <a:t>《</a:t>
            </a:r>
            <a:r>
              <a:rPr lang="zh-CN" altLang="en-US" sz="3200" dirty="0"/>
              <a:t>高考优秀作文</a:t>
            </a:r>
            <a:r>
              <a:rPr lang="en-US" altLang="zh-CN" sz="3200" dirty="0"/>
              <a:t>》</a:t>
            </a:r>
          </a:p>
          <a:p>
            <a:r>
              <a:rPr lang="zh-CN" altLang="en-US" sz="3200" dirty="0"/>
              <a:t>历史：</a:t>
            </a:r>
            <a:endParaRPr lang="en-US" altLang="zh-CN" sz="3200" dirty="0"/>
          </a:p>
          <a:p>
            <a:r>
              <a:rPr lang="zh-CN" altLang="en-US" sz="3200" dirty="0"/>
              <a:t>小说：</a:t>
            </a:r>
            <a:r>
              <a:rPr lang="en-US" altLang="zh-CN" sz="3200" dirty="0"/>
              <a:t>《</a:t>
            </a:r>
            <a:r>
              <a:rPr lang="zh-CN" altLang="en-US" sz="3200" dirty="0"/>
              <a:t>平凡的世界</a:t>
            </a:r>
            <a:r>
              <a:rPr lang="en-US" altLang="zh-CN" sz="3200" dirty="0"/>
              <a:t>》《</a:t>
            </a:r>
            <a:r>
              <a:rPr lang="zh-CN" altLang="en-US" sz="3200" dirty="0"/>
              <a:t>围城</a:t>
            </a:r>
            <a:r>
              <a:rPr lang="en-US" altLang="zh-CN" sz="3200" dirty="0"/>
              <a:t>》《</a:t>
            </a:r>
            <a:r>
              <a:rPr lang="zh-CN" altLang="en-US" sz="3200" dirty="0"/>
              <a:t>双城记</a:t>
            </a:r>
            <a:r>
              <a:rPr lang="en-US" altLang="zh-CN" sz="3200" dirty="0"/>
              <a:t>》</a:t>
            </a:r>
          </a:p>
          <a:p>
            <a:r>
              <a:rPr lang="en-US" altLang="zh-CN" sz="3200" dirty="0"/>
              <a:t>XXX</a:t>
            </a:r>
            <a:r>
              <a:rPr lang="zh-CN" altLang="en-US" sz="3200" dirty="0"/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3999948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作业</a:t>
            </a:r>
            <a:r>
              <a:rPr lang="en-US" dirty="0"/>
              <a:t>2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完成详细学习计划的制定</a:t>
            </a:r>
            <a:endParaRPr lang="en-US" altLang="zh-CN" sz="3200" dirty="0"/>
          </a:p>
          <a:p>
            <a:r>
              <a:rPr lang="zh-CN" altLang="en-US" sz="3200" dirty="0"/>
              <a:t>将整个学业规划制作成</a:t>
            </a:r>
            <a:r>
              <a:rPr lang="en-US" altLang="zh-CN" sz="3200" dirty="0"/>
              <a:t>PPT</a:t>
            </a:r>
          </a:p>
          <a:p>
            <a:pPr lvl="1"/>
            <a:r>
              <a:rPr lang="zh-CN" altLang="en-US" sz="3000" dirty="0"/>
              <a:t>包括第一节课的内容，将你的故事完整展现出来</a:t>
            </a:r>
            <a:endParaRPr lang="en-US" altLang="zh-CN" sz="3000" dirty="0"/>
          </a:p>
          <a:p>
            <a:r>
              <a:rPr lang="zh-CN" altLang="en-US" sz="3200" dirty="0"/>
              <a:t>下一次课会试讲和调整</a:t>
            </a:r>
          </a:p>
        </p:txBody>
      </p:sp>
    </p:spTree>
    <p:extLst>
      <p:ext uri="{BB962C8B-B14F-4D97-AF65-F5344CB8AC3E}">
        <p14:creationId xmlns:p14="http://schemas.microsoft.com/office/powerpoint/2010/main" val="25390352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AE8B-F04B-3740-8F2F-AB8D7959AE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N" dirty="0"/>
              <a:t>学业导航</a:t>
            </a:r>
            <a:r>
              <a:rPr lang="en-US" dirty="0"/>
              <a:t>3</a:t>
            </a:r>
            <a:br>
              <a:rPr lang="en-US" dirty="0"/>
            </a:br>
            <a:r>
              <a:rPr lang="zh-CN" altLang="en-US" dirty="0"/>
              <a:t>试讲与讨论</a:t>
            </a:r>
            <a:endParaRPr lang="en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9F14D5-ABC8-7748-AF2E-601B0FC94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2020/07/27 </a:t>
            </a:r>
            <a:r>
              <a:rPr lang="zh-CN" altLang="en-US" dirty="0"/>
              <a:t>周一 上午</a:t>
            </a:r>
            <a:r>
              <a:rPr lang="en-US" altLang="zh-CN" dirty="0"/>
              <a:t>9:30-11:00</a:t>
            </a:r>
          </a:p>
          <a:p>
            <a:r>
              <a:rPr lang="en-US" dirty="0" err="1"/>
              <a:t>扫描二维码查看课程网站和网课教室</a:t>
            </a:r>
            <a:endParaRPr lang="en-CN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809DD9A-2EBC-B14F-9900-292DBC4AA6BB}"/>
              </a:ext>
            </a:extLst>
          </p:cNvPr>
          <p:cNvSpPr txBox="1">
            <a:spLocks/>
          </p:cNvSpPr>
          <p:nvPr/>
        </p:nvSpPr>
        <p:spPr>
          <a:xfrm>
            <a:off x="1024436" y="4892923"/>
            <a:ext cx="5357600" cy="1160213"/>
          </a:xfrm>
          <a:prstGeom prst="rect">
            <a:avLst/>
          </a:prstGeom>
        </p:spPr>
        <p:txBody>
          <a:bodyPr vert="horz" lIns="91440" tIns="0" rIns="91440" bIns="45720" rtlCol="0" anchor="b">
            <a:norm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912556-4670-0B49-A145-4D03EED82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203" y="5339876"/>
            <a:ext cx="1297168" cy="129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2684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话题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PPT</a:t>
            </a:r>
            <a:r>
              <a:rPr lang="zh-CN" altLang="en-US" sz="3200" dirty="0"/>
              <a:t>故事的完整性</a:t>
            </a:r>
            <a:endParaRPr lang="en-US" altLang="zh-CN" sz="3200" dirty="0"/>
          </a:p>
          <a:p>
            <a:r>
              <a:rPr lang="zh-CN" altLang="en-US" sz="3200" dirty="0"/>
              <a:t>书单</a:t>
            </a:r>
            <a:endParaRPr lang="en-US" altLang="zh-CN" sz="3200" dirty="0"/>
          </a:p>
          <a:p>
            <a:r>
              <a:rPr lang="zh-CN" altLang="en-US" sz="3200" dirty="0"/>
              <a:t>具体的聊科目</a:t>
            </a:r>
            <a:endParaRPr lang="en-US" altLang="zh-CN" sz="3200" dirty="0"/>
          </a:p>
          <a:p>
            <a:r>
              <a:rPr lang="zh-CN" altLang="en-US" sz="3200" dirty="0"/>
              <a:t>沟通</a:t>
            </a:r>
          </a:p>
        </p:txBody>
      </p:sp>
    </p:spTree>
    <p:extLst>
      <p:ext uri="{BB962C8B-B14F-4D97-AF65-F5344CB8AC3E}">
        <p14:creationId xmlns:p14="http://schemas.microsoft.com/office/powerpoint/2010/main" val="6222242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作业</a:t>
            </a:r>
            <a:r>
              <a:rPr lang="en-US" altLang="zh-CN" dirty="0"/>
              <a:t>3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完善</a:t>
            </a:r>
            <a:r>
              <a:rPr lang="en-US" altLang="zh-CN" sz="3200" dirty="0"/>
              <a:t>PPT</a:t>
            </a:r>
            <a:r>
              <a:rPr lang="zh-CN" altLang="en-US" sz="3200" dirty="0"/>
              <a:t>并试讲</a:t>
            </a:r>
            <a:endParaRPr lang="en-US" altLang="zh-CN" sz="3200" dirty="0"/>
          </a:p>
          <a:p>
            <a:r>
              <a:rPr lang="zh-CN" altLang="en-US" sz="3200" dirty="0"/>
              <a:t>约定课程</a:t>
            </a:r>
            <a:r>
              <a:rPr lang="en-US" altLang="zh-CN" sz="3200" dirty="0"/>
              <a:t>4</a:t>
            </a:r>
            <a:r>
              <a:rPr lang="zh-CN" altLang="en-US" sz="3200" dirty="0"/>
              <a:t>答辩时间</a:t>
            </a:r>
          </a:p>
        </p:txBody>
      </p:sp>
    </p:spTree>
    <p:extLst>
      <p:ext uri="{BB962C8B-B14F-4D97-AF65-F5344CB8AC3E}">
        <p14:creationId xmlns:p14="http://schemas.microsoft.com/office/powerpoint/2010/main" val="8913940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AE8B-F04B-3740-8F2F-AB8D7959AE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N" dirty="0"/>
              <a:t>学业导航</a:t>
            </a:r>
            <a:r>
              <a:rPr lang="en-US" dirty="0"/>
              <a:t>4</a:t>
            </a:r>
            <a:br>
              <a:rPr lang="en-US" dirty="0"/>
            </a:br>
            <a:r>
              <a:rPr lang="zh-CN" altLang="en-US" dirty="0"/>
              <a:t>课程答辩</a:t>
            </a:r>
            <a:endParaRPr lang="en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9F14D5-ABC8-7748-AF2E-601B0FC94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2020/07/29 </a:t>
            </a:r>
            <a:r>
              <a:rPr lang="zh-CN" altLang="en-US" dirty="0"/>
              <a:t>周三 中午</a:t>
            </a:r>
            <a:r>
              <a:rPr lang="en-US" altLang="zh-CN" dirty="0"/>
              <a:t>12:30-13:00</a:t>
            </a:r>
          </a:p>
          <a:p>
            <a:r>
              <a:rPr lang="en-US" dirty="0" err="1"/>
              <a:t>扫描二维码查看课程网站</a:t>
            </a:r>
            <a:endParaRPr lang="en-CN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809DD9A-2EBC-B14F-9900-292DBC4AA6BB}"/>
              </a:ext>
            </a:extLst>
          </p:cNvPr>
          <p:cNvSpPr txBox="1">
            <a:spLocks/>
          </p:cNvSpPr>
          <p:nvPr/>
        </p:nvSpPr>
        <p:spPr>
          <a:xfrm>
            <a:off x="1024436" y="4892923"/>
            <a:ext cx="5357600" cy="1160213"/>
          </a:xfrm>
          <a:prstGeom prst="rect">
            <a:avLst/>
          </a:prstGeom>
        </p:spPr>
        <p:txBody>
          <a:bodyPr vert="horz" lIns="91440" tIns="0" rIns="91440" bIns="45720" rtlCol="0" anchor="b">
            <a:norm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912556-4670-0B49-A145-4D03EED82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2240" y="5339876"/>
            <a:ext cx="1297168" cy="129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6557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学业规划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目标</a:t>
            </a:r>
            <a:endParaRPr lang="en-US" altLang="zh-CN" sz="3200" dirty="0"/>
          </a:p>
          <a:p>
            <a:r>
              <a:rPr lang="zh-CN" altLang="en-US" sz="3200" dirty="0"/>
              <a:t>资源（时间，老师，家长，其他）</a:t>
            </a:r>
            <a:endParaRPr lang="en-US" altLang="zh-CN" sz="3200" dirty="0"/>
          </a:p>
          <a:p>
            <a:r>
              <a:rPr lang="zh-CN" altLang="en-US" sz="3200" dirty="0"/>
              <a:t>方法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4575362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拓展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太阳底下无新事</a:t>
            </a:r>
            <a:endParaRPr lang="en-US" altLang="zh-CN" sz="3200" dirty="0"/>
          </a:p>
          <a:p>
            <a:r>
              <a:rPr lang="zh-CN" altLang="en-US" sz="3200" dirty="0"/>
              <a:t>历史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7098938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价值观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个人</a:t>
            </a:r>
            <a:endParaRPr lang="en-US" altLang="zh-CN" sz="3200" dirty="0"/>
          </a:p>
          <a:p>
            <a:r>
              <a:rPr lang="zh-CN" altLang="en-US" sz="3200" dirty="0"/>
              <a:t>家庭</a:t>
            </a:r>
            <a:endParaRPr lang="en-US" altLang="zh-CN" sz="3200" dirty="0"/>
          </a:p>
          <a:p>
            <a:r>
              <a:rPr lang="zh-CN" altLang="en-US" sz="3200" dirty="0"/>
              <a:t>社会</a:t>
            </a:r>
            <a:endParaRPr lang="en-US" altLang="zh-CN" sz="3200" dirty="0"/>
          </a:p>
          <a:p>
            <a:r>
              <a:rPr lang="zh-CN" altLang="en-US" sz="3200" dirty="0"/>
              <a:t>世界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9591566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思辨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说出来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813596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自主思考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父母</a:t>
            </a:r>
            <a:endParaRPr lang="en-US" altLang="zh-CN" sz="3600" dirty="0"/>
          </a:p>
          <a:p>
            <a:r>
              <a:rPr lang="zh-CN" altLang="en-US" sz="3600" dirty="0"/>
              <a:t>老师</a:t>
            </a:r>
            <a:endParaRPr lang="en-US" altLang="zh-CN" sz="3600" dirty="0"/>
          </a:p>
          <a:p>
            <a:endParaRPr lang="en-US" altLang="zh-CN" sz="3600" dirty="0"/>
          </a:p>
          <a:p>
            <a:r>
              <a:rPr lang="zh-CN" altLang="en-US" sz="3600" dirty="0"/>
              <a:t>课程</a:t>
            </a:r>
            <a:endParaRPr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25650441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评估调整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每月一次</a:t>
            </a:r>
          </a:p>
        </p:txBody>
      </p:sp>
    </p:spTree>
    <p:extLst>
      <p:ext uri="{BB962C8B-B14F-4D97-AF65-F5344CB8AC3E}">
        <p14:creationId xmlns:p14="http://schemas.microsoft.com/office/powerpoint/2010/main" val="4076544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学业导航课程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2800" dirty="0"/>
              <a:t>课程目标：通过对目标的分析，和计划的制定，对自我的目标与挑战有更加清晰的定位</a:t>
            </a:r>
          </a:p>
          <a:p>
            <a:r>
              <a:rPr lang="zh-CN" altLang="en-US" sz="2800" dirty="0"/>
              <a:t>课程时长：</a:t>
            </a:r>
            <a:r>
              <a:rPr lang="en-US" altLang="zh-CN" sz="2800" dirty="0"/>
              <a:t>4</a:t>
            </a:r>
            <a:r>
              <a:rPr lang="zh-CN" altLang="en-US" sz="2800" dirty="0"/>
              <a:t>个课时</a:t>
            </a:r>
          </a:p>
          <a:p>
            <a:r>
              <a:rPr lang="zh-CN" altLang="en-US" sz="2800" dirty="0"/>
              <a:t>课程收获</a:t>
            </a:r>
          </a:p>
          <a:p>
            <a:pPr lvl="1"/>
            <a:r>
              <a:rPr lang="zh-CN" altLang="en-US" sz="2400" dirty="0"/>
              <a:t>更清晰的目标</a:t>
            </a:r>
          </a:p>
          <a:p>
            <a:pPr lvl="1"/>
            <a:r>
              <a:rPr lang="zh-CN" altLang="en-US" sz="2400" dirty="0"/>
              <a:t>学会使用</a:t>
            </a:r>
            <a:r>
              <a:rPr lang="en-US" sz="2400" dirty="0"/>
              <a:t>PPT</a:t>
            </a:r>
            <a:r>
              <a:rPr lang="zh-CN" altLang="en-US" sz="2400" dirty="0"/>
              <a:t>汇报</a:t>
            </a:r>
          </a:p>
          <a:p>
            <a:r>
              <a:rPr lang="zh-CN" altLang="en-US" sz="2800" dirty="0"/>
              <a:t>课程对象：谦谦 小逸</a:t>
            </a:r>
          </a:p>
          <a:p>
            <a:endParaRPr lang="en-CN" sz="2800" dirty="0"/>
          </a:p>
        </p:txBody>
      </p:sp>
    </p:spTree>
    <p:extLst>
      <p:ext uri="{BB962C8B-B14F-4D97-AF65-F5344CB8AC3E}">
        <p14:creationId xmlns:p14="http://schemas.microsoft.com/office/powerpoint/2010/main" val="1026449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课程计划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3200" dirty="0"/>
              <a:t>1 </a:t>
            </a:r>
            <a:r>
              <a:rPr lang="zh-CN" altLang="en-US" sz="3200" dirty="0"/>
              <a:t>学业规划介绍</a:t>
            </a:r>
          </a:p>
          <a:p>
            <a:pPr lvl="1"/>
            <a:r>
              <a:rPr lang="zh-CN" altLang="en-US" sz="2800" dirty="0"/>
              <a:t>作业：仿照模板创作一份</a:t>
            </a:r>
          </a:p>
          <a:p>
            <a:r>
              <a:rPr lang="en-US" altLang="zh-CN" sz="3200" dirty="0"/>
              <a:t>2 </a:t>
            </a:r>
            <a:r>
              <a:rPr lang="zh-CN" altLang="en-US" sz="3200" dirty="0"/>
              <a:t>具体分析</a:t>
            </a:r>
          </a:p>
          <a:p>
            <a:pPr lvl="1"/>
            <a:r>
              <a:rPr lang="zh-CN" altLang="en-US" sz="2800" dirty="0"/>
              <a:t>作业： 完善</a:t>
            </a:r>
          </a:p>
          <a:p>
            <a:r>
              <a:rPr lang="en-US" altLang="zh-CN" sz="3200" dirty="0"/>
              <a:t>3 </a:t>
            </a:r>
            <a:r>
              <a:rPr lang="zh-CN" altLang="en-US" sz="3200" dirty="0"/>
              <a:t>单独讨论</a:t>
            </a:r>
          </a:p>
          <a:p>
            <a:r>
              <a:rPr lang="en-US" altLang="zh-CN" sz="3200" dirty="0"/>
              <a:t>4 </a:t>
            </a:r>
            <a:r>
              <a:rPr lang="en-US" sz="3200" dirty="0"/>
              <a:t>PPT</a:t>
            </a:r>
            <a:r>
              <a:rPr lang="zh-CN" altLang="en-US" sz="3200" dirty="0"/>
              <a:t>汇报成果</a:t>
            </a:r>
          </a:p>
        </p:txBody>
      </p:sp>
    </p:spTree>
    <p:extLst>
      <p:ext uri="{BB962C8B-B14F-4D97-AF65-F5344CB8AC3E}">
        <p14:creationId xmlns:p14="http://schemas.microsoft.com/office/powerpoint/2010/main" val="3215208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探讨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什么</a:t>
            </a:r>
            <a:r>
              <a:rPr lang="zh-CN" altLang="en-US" sz="3200" dirty="0"/>
              <a:t>是学习计划？</a:t>
            </a:r>
          </a:p>
        </p:txBody>
      </p:sp>
    </p:spTree>
    <p:extLst>
      <p:ext uri="{BB962C8B-B14F-4D97-AF65-F5344CB8AC3E}">
        <p14:creationId xmlns:p14="http://schemas.microsoft.com/office/powerpoint/2010/main" val="3397891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学习计划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初中</a:t>
            </a:r>
            <a:endParaRPr lang="en-US" altLang="zh-CN" sz="3200" dirty="0"/>
          </a:p>
          <a:p>
            <a:r>
              <a:rPr lang="zh-CN" altLang="en-US" sz="3200" dirty="0"/>
              <a:t>复读</a:t>
            </a:r>
            <a:endParaRPr lang="en-US" altLang="zh-CN" sz="3200" dirty="0"/>
          </a:p>
          <a:p>
            <a:r>
              <a:rPr lang="zh-CN" altLang="en-US" sz="3200" dirty="0"/>
              <a:t>高一</a:t>
            </a:r>
            <a:endParaRPr lang="en-US" altLang="zh-CN" sz="3200" dirty="0"/>
          </a:p>
          <a:p>
            <a:r>
              <a:rPr lang="zh-CN" altLang="en-US" sz="3200" dirty="0"/>
              <a:t>每天工作十小时</a:t>
            </a:r>
          </a:p>
        </p:txBody>
      </p:sp>
    </p:spTree>
    <p:extLst>
      <p:ext uri="{BB962C8B-B14F-4D97-AF65-F5344CB8AC3E}">
        <p14:creationId xmlns:p14="http://schemas.microsoft.com/office/powerpoint/2010/main" val="3192935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DF3D0-2304-344C-862C-28014054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学业规划结构组成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05F6-2E64-E64E-AC65-B7C344681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214" y="2152477"/>
            <a:ext cx="7796540" cy="3997828"/>
          </a:xfrm>
        </p:spPr>
        <p:txBody>
          <a:bodyPr>
            <a:normAutofit/>
          </a:bodyPr>
          <a:lstStyle/>
          <a:p>
            <a:r>
              <a:rPr lang="zh-CN" altLang="en-CN" sz="3200" dirty="0"/>
              <a:t>自我</a:t>
            </a:r>
            <a:r>
              <a:rPr lang="zh-CN" altLang="en-US" sz="3200" dirty="0"/>
              <a:t>分析</a:t>
            </a:r>
            <a:endParaRPr lang="en-US" altLang="zh-CN" sz="3200" dirty="0"/>
          </a:p>
          <a:p>
            <a:r>
              <a:rPr lang="zh-CN" altLang="en-US" sz="3200" dirty="0"/>
              <a:t>大学分析</a:t>
            </a:r>
            <a:endParaRPr lang="en-US" altLang="zh-CN" sz="3200" dirty="0"/>
          </a:p>
          <a:p>
            <a:r>
              <a:rPr lang="zh-CN" altLang="en-US" sz="3200" dirty="0"/>
              <a:t>计划实施</a:t>
            </a:r>
            <a:endParaRPr lang="en-US" altLang="zh-CN" sz="3200" dirty="0"/>
          </a:p>
          <a:p>
            <a:r>
              <a:rPr lang="zh-CN" altLang="en-US" sz="3200" dirty="0"/>
              <a:t>评估调整</a:t>
            </a:r>
          </a:p>
        </p:txBody>
      </p:sp>
    </p:spTree>
    <p:extLst>
      <p:ext uri="{BB962C8B-B14F-4D97-AF65-F5344CB8AC3E}">
        <p14:creationId xmlns:p14="http://schemas.microsoft.com/office/powerpoint/2010/main" val="36791719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1583</TotalTime>
  <Words>869</Words>
  <Application>Microsoft Office PowerPoint</Application>
  <PresentationFormat>宽屏</PresentationFormat>
  <Paragraphs>225</Paragraphs>
  <Slides>40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7" baseType="lpstr">
      <vt:lpstr>等线</vt:lpstr>
      <vt:lpstr>Arial</vt:lpstr>
      <vt:lpstr>Calibri</vt:lpstr>
      <vt:lpstr>MS Shell Dlg 2</vt:lpstr>
      <vt:lpstr>Wingdings</vt:lpstr>
      <vt:lpstr>Wingdings 3</vt:lpstr>
      <vt:lpstr>Madison</vt:lpstr>
      <vt:lpstr>学业导航</vt:lpstr>
      <vt:lpstr>概念</vt:lpstr>
      <vt:lpstr>班上第一10-20%</vt:lpstr>
      <vt:lpstr>自主思考</vt:lpstr>
      <vt:lpstr>学业导航课程</vt:lpstr>
      <vt:lpstr>课程计划</vt:lpstr>
      <vt:lpstr>探讨</vt:lpstr>
      <vt:lpstr>学习计划</vt:lpstr>
      <vt:lpstr>学业规划结构组成</vt:lpstr>
      <vt:lpstr>自我分析</vt:lpstr>
      <vt:lpstr>大学分析</vt:lpstr>
      <vt:lpstr>大学分类</vt:lpstr>
      <vt:lpstr>PowerPoint 演示文稿</vt:lpstr>
      <vt:lpstr>高中分类（湖南）</vt:lpstr>
      <vt:lpstr>高中分类（湖南）</vt:lpstr>
      <vt:lpstr>高中-大学</vt:lpstr>
      <vt:lpstr>高中-大学</vt:lpstr>
      <vt:lpstr>高中-大学 什么样的校排名和班级排名能上这样的学校？ 一中-三中</vt:lpstr>
      <vt:lpstr>初中-高中 什么样的校排名和班级排名能进一中和三中 拔尖考试呢？</vt:lpstr>
      <vt:lpstr>目标</vt:lpstr>
      <vt:lpstr>学业规划结构组成</vt:lpstr>
      <vt:lpstr>计划实施</vt:lpstr>
      <vt:lpstr>计划实施</vt:lpstr>
      <vt:lpstr>评估调整</vt:lpstr>
      <vt:lpstr>学业规划结构组成</vt:lpstr>
      <vt:lpstr>作业</vt:lpstr>
      <vt:lpstr>学业导航2 具体分析</vt:lpstr>
      <vt:lpstr>目标</vt:lpstr>
      <vt:lpstr>具体学习计划范例</vt:lpstr>
      <vt:lpstr>阅读 创建自己的列表</vt:lpstr>
      <vt:lpstr>作业2</vt:lpstr>
      <vt:lpstr>学业导航3 试讲与讨论</vt:lpstr>
      <vt:lpstr>话题</vt:lpstr>
      <vt:lpstr>作业3</vt:lpstr>
      <vt:lpstr>学业导航4 课程答辩</vt:lpstr>
      <vt:lpstr>学业规划</vt:lpstr>
      <vt:lpstr>拓展</vt:lpstr>
      <vt:lpstr>价值观</vt:lpstr>
      <vt:lpstr>思辨</vt:lpstr>
      <vt:lpstr>评估调整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学业导航</dc:title>
  <dc:creator>ZengWeilei</dc:creator>
  <cp:lastModifiedBy>Weilei Zeng</cp:lastModifiedBy>
  <cp:revision>25</cp:revision>
  <dcterms:created xsi:type="dcterms:W3CDTF">2020-07-19T18:15:31Z</dcterms:created>
  <dcterms:modified xsi:type="dcterms:W3CDTF">2020-07-29T04:05:13Z</dcterms:modified>
</cp:coreProperties>
</file>

<file path=docProps/thumbnail.jpeg>
</file>